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ink/ink1.xml" ContentType="application/inkml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17"/>
  </p:notesMasterIdLst>
  <p:handoutMasterIdLst>
    <p:handoutMasterId r:id="rId18"/>
  </p:handoutMasterIdLst>
  <p:sldIdLst>
    <p:sldId id="293" r:id="rId3"/>
    <p:sldId id="495" r:id="rId4"/>
    <p:sldId id="586" r:id="rId5"/>
    <p:sldId id="588" r:id="rId6"/>
    <p:sldId id="590" r:id="rId7"/>
    <p:sldId id="591" r:id="rId8"/>
    <p:sldId id="596" r:id="rId9"/>
    <p:sldId id="592" r:id="rId10"/>
    <p:sldId id="593" r:id="rId11"/>
    <p:sldId id="597" r:id="rId12"/>
    <p:sldId id="594" r:id="rId13"/>
    <p:sldId id="595" r:id="rId14"/>
    <p:sldId id="598" r:id="rId15"/>
    <p:sldId id="482" r:id="rId16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har char="•"/>
      <a:defRPr kumimoji="1"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har char="•"/>
      <a:defRPr kumimoji="1"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har char="•"/>
      <a:defRPr kumimoji="1"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har char="•"/>
      <a:defRPr kumimoji="1"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har char="•"/>
      <a:defRPr kumimoji="1"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CCFF"/>
    <a:srgbClr val="CCFFFF"/>
    <a:srgbClr val="FFFF66"/>
    <a:srgbClr val="FFFFFF"/>
    <a:srgbClr val="FF0066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81" autoAdjust="0"/>
  </p:normalViewPr>
  <p:slideViewPr>
    <p:cSldViewPr>
      <p:cViewPr>
        <p:scale>
          <a:sx n="75" d="100"/>
          <a:sy n="75" d="100"/>
        </p:scale>
        <p:origin x="-147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06416430955837"/>
          <c:y val="2.6953125000000001E-2"/>
          <c:w val="0.6745619600947943"/>
          <c:h val="0.745308809055118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Приходи</c:v>
                </c:pt>
              </c:strCache>
            </c:strRef>
          </c:tx>
          <c:invertIfNegative val="0"/>
          <c:trendline>
            <c:trendlineType val="linear"/>
            <c:dispRSqr val="0"/>
            <c:dispEq val="0"/>
          </c:trendline>
          <c:cat>
            <c:strRef>
              <c:f>Sheet1!$A$2:$A$5</c:f>
              <c:strCache>
                <c:ptCount val="4"/>
                <c:pt idx="0">
                  <c:v>2014/15</c:v>
                </c:pt>
                <c:pt idx="1">
                  <c:v>2015/16</c:v>
                </c:pt>
                <c:pt idx="2">
                  <c:v>2016/30.05.2017</c:v>
                </c:pt>
                <c:pt idx="3">
                  <c:v>Прогноза 2016/17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67882</c:v>
                </c:pt>
                <c:pt idx="1">
                  <c:v>73231</c:v>
                </c:pt>
                <c:pt idx="2">
                  <c:v>83986</c:v>
                </c:pt>
                <c:pt idx="3">
                  <c:v>83986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Разходи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2014/15</c:v>
                </c:pt>
                <c:pt idx="1">
                  <c:v>2015/16</c:v>
                </c:pt>
                <c:pt idx="2">
                  <c:v>2016/30.05.2017</c:v>
                </c:pt>
                <c:pt idx="3">
                  <c:v>Прогноза 2016/17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69985</c:v>
                </c:pt>
                <c:pt idx="1">
                  <c:v>79603</c:v>
                </c:pt>
                <c:pt idx="2">
                  <c:v>59916</c:v>
                </c:pt>
                <c:pt idx="3">
                  <c:v>78338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Резултат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2014/15</c:v>
                </c:pt>
                <c:pt idx="1">
                  <c:v>2015/16</c:v>
                </c:pt>
                <c:pt idx="2">
                  <c:v>2016/30.05.2017</c:v>
                </c:pt>
                <c:pt idx="3">
                  <c:v>Прогноза 2016/17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-2103</c:v>
                </c:pt>
                <c:pt idx="1">
                  <c:v>-6372</c:v>
                </c:pt>
                <c:pt idx="2">
                  <c:v>24070</c:v>
                </c:pt>
                <c:pt idx="3">
                  <c:v>5648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75744"/>
        <c:axId val="42955904"/>
      </c:barChart>
      <c:catAx>
        <c:axId val="40975744"/>
        <c:scaling>
          <c:orientation val="minMax"/>
        </c:scaling>
        <c:delete val="0"/>
        <c:axPos val="b"/>
        <c:majorTickMark val="out"/>
        <c:minorTickMark val="none"/>
        <c:tickLblPos val="nextTo"/>
        <c:crossAx val="42955904"/>
        <c:crosses val="autoZero"/>
        <c:auto val="1"/>
        <c:lblAlgn val="ctr"/>
        <c:lblOffset val="100"/>
        <c:noMultiLvlLbl val="0"/>
      </c:catAx>
      <c:valAx>
        <c:axId val="4295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975744"/>
        <c:crosses val="autoZero"/>
        <c:crossBetween val="between"/>
      </c:valAx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>
              <a:lumMod val="10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baseline="0">
              <a:solidFill>
                <a:schemeClr val="bg1">
                  <a:lumMod val="10000"/>
                </a:schemeClr>
              </a:solidFill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2014/15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субсидия</c:v>
                </c:pt>
                <c:pt idx="1">
                  <c:v>такси</c:v>
                </c:pt>
                <c:pt idx="2">
                  <c:v>дарения, възст.гаранции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30834</c:v>
                </c:pt>
                <c:pt idx="1">
                  <c:v>36143</c:v>
                </c:pt>
                <c:pt idx="2">
                  <c:v>905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aseline="0">
              <a:solidFill>
                <a:schemeClr val="bg1">
                  <a:lumMod val="10000"/>
                </a:schemeClr>
              </a:solidFill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2014/15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заплати /хонорари/</c:v>
                </c:pt>
                <c:pt idx="1">
                  <c:v>ремонт, ДМА и КМА</c:v>
                </c:pt>
                <c:pt idx="2">
                  <c:v>консумативи и материали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58362</c:v>
                </c:pt>
                <c:pt idx="1">
                  <c:v>3714</c:v>
                </c:pt>
                <c:pt idx="2">
                  <c:v>7907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>
              <a:lumMod val="10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2015/16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субсидия</c:v>
                </c:pt>
                <c:pt idx="1">
                  <c:v>такси</c:v>
                </c:pt>
                <c:pt idx="2">
                  <c:v>други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31271</c:v>
                </c:pt>
                <c:pt idx="1">
                  <c:v>38605</c:v>
                </c:pt>
                <c:pt idx="2">
                  <c:v>3354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>
              <a:lumMod val="10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2015/16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заплати /хонорари/</c:v>
                </c:pt>
                <c:pt idx="1">
                  <c:v>ремонт, ДМА, КМА</c:v>
                </c:pt>
                <c:pt idx="2">
                  <c:v>консумативи и материали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54669</c:v>
                </c:pt>
                <c:pt idx="1">
                  <c:v>21824</c:v>
                </c:pt>
                <c:pt idx="2">
                  <c:v>3110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>
              <a:lumMod val="10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Прогноза 2016/17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субсидия</c:v>
                </c:pt>
                <c:pt idx="1">
                  <c:v>такси</c:v>
                </c:pt>
                <c:pt idx="2">
                  <c:v>други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36112</c:v>
                </c:pt>
                <c:pt idx="1">
                  <c:v>44193</c:v>
                </c:pt>
                <c:pt idx="2">
                  <c:v>3680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>
              <a:lumMod val="10000"/>
            </a:schemeClr>
          </a:solidFill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Прогноза 2016/17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заплати /хонорари/</c:v>
                </c:pt>
                <c:pt idx="1">
                  <c:v>ремонт, ДМА, КМА</c:v>
                </c:pt>
                <c:pt idx="2">
                  <c:v>консумативи и материали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59822</c:v>
                </c:pt>
                <c:pt idx="1">
                  <c:v>11405</c:v>
                </c:pt>
                <c:pt idx="2">
                  <c:v>7110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>
              <a:lumMod val="10000"/>
            </a:schemeClr>
          </a:solidFill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5AFAFD2E-C038-407F-9BA2-F922ED4CC0ED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6-02T12:38:30.78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97F673C9-FC42-4729-B61A-BEAFC4E9A7EB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45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70A6E-8815-4A4E-BF30-B3374C9F79B1}" type="slidenum">
              <a:rPr lang="en-US"/>
              <a:pPr/>
              <a:t>1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C0303-67B2-44CD-893C-0D7F1F43A7F8}" type="slidenum">
              <a:rPr lang="en-US"/>
              <a:pPr/>
              <a:t>2</a:t>
            </a:fld>
            <a:endParaRPr lang="en-US"/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C82F0-3D40-4F64-83A7-1F1F504E47BC}" type="slidenum">
              <a:rPr lang="en-US"/>
              <a:pPr/>
              <a:t>7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C82F0-3D40-4F64-83A7-1F1F504E47BC}" type="slidenum">
              <a:rPr lang="en-US"/>
              <a:pPr/>
              <a:t>10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C82F0-3D40-4F64-83A7-1F1F504E47BC}" type="slidenum">
              <a:rPr lang="en-US"/>
              <a:pPr/>
              <a:t>13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B33C6-4E50-4C68-82DF-F2FA1B90D4A4}" type="slidenum">
              <a:rPr lang="en-US"/>
              <a:pPr/>
              <a:t>14</a:t>
            </a:fld>
            <a:endParaRPr lang="en-US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 descr="njmnew2"/>
          <p:cNvPicPr>
            <a:picLocks noChangeAspect="1" noChangeArrowheads="1"/>
          </p:cNvPicPr>
          <p:nvPr/>
        </p:nvPicPr>
        <p:blipFill>
          <a:blip r:embed="rId2" cstate="print">
            <a:lum contrast="-18000"/>
          </a:blip>
          <a:srcRect/>
          <a:stretch>
            <a:fillRect/>
          </a:stretch>
        </p:blipFill>
        <p:spPr bwMode="auto">
          <a:xfrm>
            <a:off x="5029200" y="2590800"/>
            <a:ext cx="3516313" cy="4267200"/>
          </a:xfrm>
          <a:prstGeom prst="rect">
            <a:avLst/>
          </a:prstGeom>
          <a:noFill/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pl-PL"/>
              <a:t>Click to edit Master subtitle style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61722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endParaRPr kumimoji="0" lang="en-GB" sz="1800" i="1">
              <a:solidFill>
                <a:srgbClr val="000099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2860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48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3848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13EA6-5A46-4450-9105-19C66254DC81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EFD99-94A8-4587-A439-DEECE83940A3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33DE2-D12E-4E2B-B71A-B90D9CC0572E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C8AEF-CAF5-4106-B7E0-699166877DFA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D1F72-A187-4826-B1B2-BB2FF6164204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30F54-2B38-4228-89C1-97A736C9F266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1F391-AF3F-4128-9469-6A7B1EBFC960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7AC13-3CA1-48C4-9936-01D3FADE7D28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2C536-5341-4BBD-9131-3D13052BACB3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6FC09-B92E-41BB-ABC6-C5BCE2FE78CA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B3B07-1681-4614-A268-F1A1A6CEBA98}" type="slidenum">
              <a:rPr lang="bg-BG"/>
              <a:pPr/>
              <a:t>‹N°›</a:t>
            </a:fld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100000">
              <a:schemeClr val="tx1">
                <a:gamma/>
                <a:shade val="89412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28600"/>
            <a:ext cx="5410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МИНИСТЕРСТВО НА ТРУДА И СОЦИАЛНАТА ПОЛИТИКА</a:t>
            </a:r>
            <a:br>
              <a:rPr lang="bg-BG" smtClean="0"/>
            </a:br>
            <a:r>
              <a:rPr lang="en-US" smtClean="0"/>
              <a:t/>
            </a:r>
            <a:br>
              <a:rPr lang="en-US" smtClean="0"/>
            </a:br>
            <a:r>
              <a:rPr lang="bg-BG" smtClean="0"/>
              <a:t>АГЕНЦИЯ ПО ЗАЕТОСТТА</a:t>
            </a:r>
            <a:br>
              <a:rPr lang="bg-BG" smtClean="0"/>
            </a:br>
            <a:r>
              <a:rPr lang="en-US" smtClean="0"/>
              <a:t/>
            </a:r>
            <a:br>
              <a:rPr lang="en-US" smtClean="0"/>
            </a:br>
            <a:r>
              <a:rPr lang="bg-BG" smtClean="0"/>
              <a:t>Програма ФАР 2004 – Икономическо и социално сближаване</a:t>
            </a:r>
            <a:br>
              <a:rPr lang="bg-BG" smtClean="0"/>
            </a:br>
            <a:r>
              <a:rPr lang="bg-BG" smtClean="0"/>
              <a:t> </a:t>
            </a:r>
            <a:r>
              <a:rPr lang="en-US" smtClean="0"/>
              <a:t>BG</a:t>
            </a:r>
            <a:r>
              <a:rPr lang="ru-RU" smtClean="0"/>
              <a:t> 2004/016-711.11.01 </a:t>
            </a:r>
            <a:r>
              <a:rPr lang="bg-BG" smtClean="0"/>
              <a:t>„Развитие на човешките ресурси и насърчаване на заетостта”</a:t>
            </a:r>
            <a:endParaRPr lang="en-GB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79" name="Picture 31" descr="bgflag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9000" y="228600"/>
            <a:ext cx="12954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80" name="Picture 32" descr="eurofla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400" y="228600"/>
            <a:ext cx="12954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2082" name="Group 34"/>
          <p:cNvGrpSpPr>
            <a:grpSpLocks/>
          </p:cNvGrpSpPr>
          <p:nvPr userDrawn="1"/>
        </p:nvGrpSpPr>
        <p:grpSpPr bwMode="auto">
          <a:xfrm>
            <a:off x="4608513" y="3124200"/>
            <a:ext cx="4535487" cy="3581400"/>
            <a:chOff x="4150" y="2787"/>
            <a:chExt cx="1536" cy="1463"/>
          </a:xfrm>
        </p:grpSpPr>
        <p:sp>
          <p:nvSpPr>
            <p:cNvPr id="2083" name="AutoShape 35"/>
            <p:cNvSpPr>
              <a:spLocks noChangeArrowheads="1"/>
            </p:cNvSpPr>
            <p:nvPr/>
          </p:nvSpPr>
          <p:spPr bwMode="auto">
            <a:xfrm>
              <a:off x="4217" y="3838"/>
              <a:ext cx="251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084" name="AutoShape 36"/>
            <p:cNvSpPr>
              <a:spLocks noChangeArrowheads="1"/>
            </p:cNvSpPr>
            <p:nvPr/>
          </p:nvSpPr>
          <p:spPr bwMode="auto">
            <a:xfrm>
              <a:off x="4428" y="4065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085" name="AutoShape 37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086" name="AutoShape 38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087" name="AutoShape 39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088" name="AutoShape 40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089" name="AutoShape 41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090" name="AutoShape 42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091" name="AutoShape 43"/>
            <p:cNvSpPr>
              <a:spLocks noChangeArrowheads="1"/>
            </p:cNvSpPr>
            <p:nvPr/>
          </p:nvSpPr>
          <p:spPr bwMode="auto">
            <a:xfrm>
              <a:off x="5465" y="3067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9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900" b="1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900" b="1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900" b="1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900" b="1">
          <a:solidFill>
            <a:srgbClr val="000000"/>
          </a:solidFill>
          <a:latin typeface="Arial" charset="0"/>
          <a:cs typeface="Arial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900" b="1">
          <a:solidFill>
            <a:srgbClr val="000000"/>
          </a:solidFill>
          <a:latin typeface="Arial" charset="0"/>
          <a:cs typeface="Arial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900" b="1">
          <a:solidFill>
            <a:srgbClr val="000000"/>
          </a:solidFill>
          <a:latin typeface="Arial" charset="0"/>
          <a:cs typeface="Arial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900" b="1">
          <a:solidFill>
            <a:srgbClr val="000000"/>
          </a:solidFill>
          <a:latin typeface="Arial" charset="0"/>
          <a:cs typeface="Arial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9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50000"/>
        <a:buFont typeface="Monotype Sorts" pitchFamily="2" charset="2"/>
        <a:buChar char="n"/>
        <a:defRPr kumimoji="1" sz="28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75000"/>
        <a:buFont typeface="Monotype Sorts" pitchFamily="2" charset="2"/>
        <a:buChar char="ç"/>
        <a:defRPr kumimoji="1" sz="26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kumimoji="1" sz="24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00000"/>
        <a:buFont typeface="Monotype Sorts" pitchFamily="2" charset="2"/>
        <a:buChar char="u"/>
        <a:defRPr kumimoji="1" sz="20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00000"/>
        <a:buChar char="–"/>
        <a:defRPr kumimoji="1" sz="2000">
          <a:solidFill>
            <a:srgbClr val="0000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00000"/>
        <a:buChar char="–"/>
        <a:defRPr kumimoji="1"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00000"/>
        <a:buChar char="–"/>
        <a:defRPr kumimoji="1"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00000"/>
        <a:buChar char="–"/>
        <a:defRPr kumimoji="1"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00000"/>
        <a:buChar char="–"/>
        <a:defRPr kumimoji="1" sz="2000">
          <a:solidFill>
            <a:srgbClr val="0000FF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100000">
              <a:schemeClr val="tx1">
                <a:gamma/>
                <a:shade val="89412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505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400" b="0">
                <a:latin typeface="Times New Roman" pitchFamily="18" charset="0"/>
              </a:defRPr>
            </a:lvl1pPr>
          </a:lstStyle>
          <a:p>
            <a:endParaRPr lang="bg-BG"/>
          </a:p>
        </p:txBody>
      </p:sp>
      <p:sp>
        <p:nvSpPr>
          <p:cNvPr id="505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kumimoji="0" sz="1400" b="0">
                <a:latin typeface="Times New Roman" pitchFamily="18" charset="0"/>
              </a:defRPr>
            </a:lvl1pPr>
          </a:lstStyle>
          <a:p>
            <a:endParaRPr lang="bg-BG"/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400" b="0">
                <a:latin typeface="Times New Roman" pitchFamily="18" charset="0"/>
              </a:defRPr>
            </a:lvl1pPr>
          </a:lstStyle>
          <a:p>
            <a:fld id="{E2925A13-BE47-43D9-9689-A29503FB8D92}" type="slidenum">
              <a:rPr lang="bg-BG"/>
              <a:pPr/>
              <a:t>‹N°›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8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8534400" cy="762000"/>
          </a:xfrm>
        </p:spPr>
        <p:txBody>
          <a:bodyPr/>
          <a:lstStyle/>
          <a:p>
            <a:r>
              <a:rPr lang="en-US" sz="600"/>
              <a:t/>
            </a:r>
            <a:br>
              <a:rPr lang="en-US" sz="600"/>
            </a:br>
            <a:r>
              <a:rPr lang="en-US" sz="600"/>
              <a:t/>
            </a:r>
            <a:br>
              <a:rPr lang="en-US" sz="600"/>
            </a:br>
            <a:endParaRPr lang="en-US" sz="800" b="0">
              <a:latin typeface="Comic Sans MS" pitchFamily="66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876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bg-BG" sz="21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bg-BG" sz="21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bg-BG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Българско училище “П.К.Яворов”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bg-BG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Брюксел</a:t>
            </a:r>
            <a:r>
              <a:rPr lang="bg-BG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bg-BG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 за дейността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ClrTx/>
              <a:buFont typeface="Arial" charset="0"/>
              <a:buNone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r>
              <a:rPr lang="ru-RU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.06.2017г.</a:t>
            </a:r>
            <a:r>
              <a:rPr lang="ru-RU" sz="4000" dirty="0" smtClean="0"/>
              <a:t> </a:t>
            </a:r>
            <a:endParaRPr lang="ru-RU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ClrTx/>
              <a:buFont typeface="Arial" charset="0"/>
              <a:buNone/>
            </a:pPr>
            <a:endParaRPr lang="bg-BG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ClrTx/>
              <a:buFont typeface="Arial" charset="0"/>
              <a:buNone/>
            </a:pPr>
            <a:endParaRPr lang="en-GB" sz="20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pic>
        <p:nvPicPr>
          <p:cNvPr id="9809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486400" cy="990600"/>
          </a:xfrm>
        </p:spPr>
        <p:txBody>
          <a:bodyPr/>
          <a:lstStyle/>
          <a:p>
            <a:pPr marL="266700" indent="-266700"/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endParaRPr lang="bg-BG" sz="2000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marL="533400" indent="-533400" algn="ctr">
              <a:buFont typeface="Monotype Sorts" pitchFamily="2" charset="2"/>
              <a:buNone/>
            </a:pPr>
            <a:r>
              <a:rPr lang="bg-BG" sz="5400" dirty="0"/>
              <a:t>	 </a:t>
            </a:r>
            <a:r>
              <a:rPr lang="bg-BG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Годишен доклад на РС за учебната 2015 – 2016 г.</a:t>
            </a:r>
            <a:r>
              <a:rPr lang="bg-BG" sz="3200" b="1" dirty="0" smtClean="0"/>
              <a:t> </a:t>
            </a:r>
            <a:endParaRPr lang="bg-BG" sz="3200" b="1" dirty="0"/>
          </a:p>
          <a:p>
            <a:pPr marL="533400" indent="-533400">
              <a:buFont typeface="Monotype Sorts" pitchFamily="2" charset="2"/>
              <a:buNone/>
            </a:pPr>
            <a:r>
              <a:rPr lang="bg-BG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Брой на завършилите учениците: 144 ученика</a:t>
            </a:r>
            <a:r>
              <a:rPr lang="bg-BG" dirty="0" smtClean="0"/>
              <a:t> </a:t>
            </a:r>
            <a:endParaRPr lang="bg-BG" dirty="0"/>
          </a:p>
          <a:p>
            <a:pPr marL="533400" indent="-533400">
              <a:buFont typeface="Monotype Sorts" pitchFamily="2" charset="2"/>
              <a:buNone/>
            </a:pPr>
            <a:r>
              <a:rPr lang="bg-BG" sz="2200" b="1" dirty="0" smtClean="0">
                <a:solidFill>
                  <a:srgbClr val="FF3300"/>
                </a:solidFill>
              </a:rPr>
              <a:t>Общ брой на отработените часове: 2887 часа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b="1" dirty="0" smtClean="0">
                <a:solidFill>
                  <a:srgbClr val="FF3300"/>
                </a:solidFill>
              </a:rPr>
              <a:t>	в т.ч. брой на учебните часове: 2410 </a:t>
            </a:r>
            <a:r>
              <a:rPr lang="bg-BG" sz="2200" b="1" dirty="0" err="1" smtClean="0">
                <a:solidFill>
                  <a:srgbClr val="FF3300"/>
                </a:solidFill>
              </a:rPr>
              <a:t>уч</a:t>
            </a:r>
            <a:r>
              <a:rPr lang="bg-BG" sz="2200" b="1" dirty="0" smtClean="0">
                <a:solidFill>
                  <a:srgbClr val="FF3300"/>
                </a:solidFill>
              </a:rPr>
              <a:t>.часа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dirty="0" smtClean="0"/>
              <a:t>	Училището продължава да осигурява курс на обучение – от предучилищна възраст до </a:t>
            </a:r>
            <a:r>
              <a:rPr lang="en-US" sz="2200" dirty="0" smtClean="0"/>
              <a:t>XII</a:t>
            </a:r>
            <a:r>
              <a:rPr lang="bg-BG" sz="2200" dirty="0" smtClean="0"/>
              <a:t> клас според стандартите и държавните общообразователни изисквания на МОН.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dirty="0" smtClean="0"/>
              <a:t>Бяха инвестирани над 13 000 евро. Смяна на всички врати в училището, съобразени с противопожарната безопасност, измазване и пребоядисване на стаите и коридора. Откриване на самостоятелен изход към двора на училището, ремонт на тоалетното помещение, прочистване на канализацията.</a:t>
            </a:r>
          </a:p>
          <a:p>
            <a:pPr marL="533400" indent="-533400">
              <a:buFont typeface="Monotype Sorts" pitchFamily="2" charset="2"/>
              <a:buNone/>
            </a:pPr>
            <a:endParaRPr lang="bg-BG" sz="2200" dirty="0"/>
          </a:p>
          <a:p>
            <a:pPr marL="533400" indent="-533400">
              <a:buFont typeface="Monotype Sorts" pitchFamily="2" charset="2"/>
              <a:buNone/>
            </a:pPr>
            <a:endParaRPr lang="bg-BG" sz="2200" dirty="0"/>
          </a:p>
        </p:txBody>
      </p:sp>
      <p:sp>
        <p:nvSpPr>
          <p:cNvPr id="636932" name="Line 4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pic>
        <p:nvPicPr>
          <p:cNvPr id="100864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1600200"/>
          </a:xfrm>
        </p:spPr>
        <p:txBody>
          <a:bodyPr/>
          <a:lstStyle/>
          <a:p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ПРИХОДНА ЧАСТ</a:t>
            </a:r>
            <a:endParaRPr lang="bg-B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1376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1600200"/>
          </a:xfrm>
        </p:spPr>
        <p:txBody>
          <a:bodyPr/>
          <a:lstStyle/>
          <a:p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РАЗХОДНА ЧАСТ</a:t>
            </a:r>
            <a:endParaRPr lang="bg-B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1478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486400" cy="990600"/>
          </a:xfrm>
        </p:spPr>
        <p:txBody>
          <a:bodyPr/>
          <a:lstStyle/>
          <a:p>
            <a:pPr marL="266700" indent="-266700"/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endParaRPr lang="bg-BG" sz="2000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marL="533400" indent="-533400" algn="ctr">
              <a:buFont typeface="Monotype Sorts" pitchFamily="2" charset="2"/>
              <a:buNone/>
            </a:pPr>
            <a:r>
              <a:rPr lang="bg-BG" sz="5400" dirty="0"/>
              <a:t>	 </a:t>
            </a:r>
            <a:r>
              <a:rPr lang="bg-BG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Годишен доклад на РС за учебната 2016 – 2017 г.</a:t>
            </a:r>
            <a:r>
              <a:rPr lang="bg-BG" sz="3200" b="1" dirty="0" smtClean="0"/>
              <a:t> </a:t>
            </a:r>
            <a:endParaRPr lang="bg-BG" sz="3200" b="1" dirty="0"/>
          </a:p>
          <a:p>
            <a:pPr marL="533400" indent="-533400" algn="ctr">
              <a:buFont typeface="Monotype Sorts" pitchFamily="2" charset="2"/>
              <a:buNone/>
            </a:pPr>
            <a:r>
              <a:rPr lang="bg-BG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ПРОГНОЗА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Брой на завършилите учениците: 157 ученика</a:t>
            </a:r>
            <a:r>
              <a:rPr lang="bg-BG" dirty="0" smtClean="0"/>
              <a:t> </a:t>
            </a:r>
            <a:endParaRPr lang="bg-BG" dirty="0"/>
          </a:p>
          <a:p>
            <a:pPr marL="533400" indent="-533400">
              <a:buFont typeface="Monotype Sorts" pitchFamily="2" charset="2"/>
              <a:buNone/>
            </a:pPr>
            <a:r>
              <a:rPr lang="bg-BG" sz="2200" b="1" dirty="0" smtClean="0">
                <a:solidFill>
                  <a:srgbClr val="FF3300"/>
                </a:solidFill>
              </a:rPr>
              <a:t>Общ брой на отработените часове: 3453 часа,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b="1" dirty="0" smtClean="0">
                <a:solidFill>
                  <a:srgbClr val="FF3300"/>
                </a:solidFill>
              </a:rPr>
              <a:t>	в т.ч. брой на учебните часове: 2749 </a:t>
            </a:r>
            <a:r>
              <a:rPr lang="bg-BG" sz="2200" b="1" dirty="0" err="1" smtClean="0">
                <a:solidFill>
                  <a:srgbClr val="FF3300"/>
                </a:solidFill>
              </a:rPr>
              <a:t>уч</a:t>
            </a:r>
            <a:r>
              <a:rPr lang="bg-BG" sz="2200" b="1" dirty="0" smtClean="0">
                <a:solidFill>
                  <a:srgbClr val="FF3300"/>
                </a:solidFill>
              </a:rPr>
              <a:t>.часа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dirty="0" smtClean="0"/>
              <a:t>	Училището продължава да осигурява курс на обучение – от предучилищна възраст до </a:t>
            </a:r>
            <a:r>
              <a:rPr lang="en-US" sz="2200" dirty="0" smtClean="0"/>
              <a:t>XII</a:t>
            </a:r>
            <a:r>
              <a:rPr lang="bg-BG" sz="2200" dirty="0" smtClean="0"/>
              <a:t> клас според стандартите и държавните общообразователни изисквания на МОН.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dirty="0" smtClean="0"/>
              <a:t>Продължават да се правят инвестиции в училището, осигурен е собствен интернет, закупена е мултифункционална копирна машина, осигурено е допълнително компютърно оборудване.</a:t>
            </a:r>
          </a:p>
          <a:p>
            <a:pPr marL="533400" indent="-533400">
              <a:buFont typeface="Monotype Sorts" pitchFamily="2" charset="2"/>
              <a:buNone/>
            </a:pPr>
            <a:endParaRPr lang="bg-BG" sz="2200" dirty="0"/>
          </a:p>
          <a:p>
            <a:pPr marL="533400" indent="-533400">
              <a:buFont typeface="Monotype Sorts" pitchFamily="2" charset="2"/>
              <a:buNone/>
            </a:pPr>
            <a:endParaRPr lang="bg-BG" sz="2200" dirty="0"/>
          </a:p>
        </p:txBody>
      </p:sp>
      <p:sp>
        <p:nvSpPr>
          <p:cNvPr id="636932" name="Line 4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pic>
        <p:nvPicPr>
          <p:cNvPr id="100864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66700" indent="-266700"/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endParaRPr lang="bg-BG" sz="2000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bg-BG" dirty="0"/>
              <a:t>	</a:t>
            </a:r>
          </a:p>
          <a:p>
            <a:pPr algn="ctr">
              <a:buFont typeface="Monotype Sorts" pitchFamily="2" charset="2"/>
              <a:buNone/>
            </a:pPr>
            <a:r>
              <a:rPr lang="bg-BG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bg-BG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КОНТАКТИ:</a:t>
            </a:r>
            <a:endParaRPr lang="bg-BG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Monotype Sorts" pitchFamily="2" charset="2"/>
              <a:buNone/>
            </a:pPr>
            <a:endParaRPr lang="bg-BG" sz="2400" b="1" dirty="0" smtClean="0"/>
          </a:p>
          <a:p>
            <a:pPr algn="ctr">
              <a:buFont typeface="Monotype Sorts" pitchFamily="2" charset="2"/>
              <a:buNone/>
            </a:pPr>
            <a:endParaRPr lang="bg-BG" sz="2400" b="1" dirty="0" smtClean="0"/>
          </a:p>
          <a:p>
            <a:pPr algn="ctr">
              <a:buNone/>
            </a:pPr>
            <a:r>
              <a:rPr lang="en-US" sz="2400" b="1" dirty="0" smtClean="0"/>
              <a:t>http://www.bguchilishtebru.be</a:t>
            </a:r>
            <a:endParaRPr lang="bg-BG" sz="2400" b="1" dirty="0" smtClean="0"/>
          </a:p>
          <a:p>
            <a:pPr algn="ctr">
              <a:buNone/>
            </a:pPr>
            <a:endParaRPr lang="bg-BG" sz="2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bg.uchilishte.bru@gmail.com</a:t>
            </a:r>
            <a:endParaRPr lang="bg-BG" sz="2400" b="1" dirty="0">
              <a:solidFill>
                <a:srgbClr val="0070C0"/>
              </a:solidFill>
            </a:endParaRPr>
          </a:p>
        </p:txBody>
      </p:sp>
      <p:sp>
        <p:nvSpPr>
          <p:cNvPr id="754692" name="Line 4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pic>
        <p:nvPicPr>
          <p:cNvPr id="102297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71450" indent="-171450"/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endParaRPr lang="bg-BG" sz="2000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Monotype Sorts" pitchFamily="2" charset="2"/>
              <a:buNone/>
            </a:pPr>
            <a:endParaRPr lang="bg-BG" dirty="0"/>
          </a:p>
          <a:p>
            <a:pPr algn="ctr">
              <a:buFont typeface="Monotype Sorts" pitchFamily="2" charset="2"/>
              <a:buNone/>
            </a:pPr>
            <a:endParaRPr lang="bg-BG" dirty="0"/>
          </a:p>
          <a:p>
            <a:pPr algn="ctr">
              <a:buFont typeface="Monotype Sorts" pitchFamily="2" charset="2"/>
              <a:buNone/>
            </a:pPr>
            <a:r>
              <a:rPr 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Финансов отчет</a:t>
            </a:r>
          </a:p>
          <a:p>
            <a:pPr algn="ctr">
              <a:buFont typeface="Monotype Sorts" pitchFamily="2" charset="2"/>
              <a:buNone/>
            </a:pPr>
            <a:endParaRPr lang="bg-BG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Monotype Sorts" pitchFamily="2" charset="2"/>
              <a:buNone/>
            </a:pPr>
            <a:r>
              <a:rPr 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2014-2017г.</a:t>
            </a: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bg-BG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0228" name="Line 4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pic>
        <p:nvPicPr>
          <p:cNvPr id="9789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2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2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 smtClean="0"/>
              <a:t>гр.Брюксел</a:t>
            </a:r>
            <a:endParaRPr lang="bg-B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848600" cy="49860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/>
                        <a:t>ПОКАЗАТЕЛИ</a:t>
                      </a:r>
                      <a:endParaRPr lang="bg-BG" sz="1600" b="1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/>
                        <a:t>2014/2015г</a:t>
                      </a:r>
                      <a:r>
                        <a:rPr lang="bg-BG" sz="1600" u="none" strike="noStrike" dirty="0"/>
                        <a:t>.</a:t>
                      </a:r>
                      <a:endParaRPr lang="bg-BG" sz="1600" b="1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/>
                        <a:t>2015/2016г</a:t>
                      </a:r>
                      <a:r>
                        <a:rPr lang="bg-BG" sz="1600" u="none" strike="noStrike" dirty="0"/>
                        <a:t>.</a:t>
                      </a:r>
                      <a:endParaRPr lang="bg-BG" sz="1600" b="1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/>
                        <a:t>2016/</a:t>
                      </a:r>
                      <a:r>
                        <a:rPr lang="en-US" sz="1600" u="none" strike="noStrike" dirty="0" smtClean="0"/>
                        <a:t>2</a:t>
                      </a:r>
                      <a:r>
                        <a:rPr lang="bg-BG" sz="1600" u="none" strike="noStrike" dirty="0" smtClean="0"/>
                        <a:t>0.0</a:t>
                      </a:r>
                      <a:r>
                        <a:rPr lang="en-US" sz="1600" u="none" strike="noStrike" dirty="0" smtClean="0"/>
                        <a:t>6</a:t>
                      </a:r>
                      <a:r>
                        <a:rPr lang="bg-BG" sz="1600" u="none" strike="noStrike" dirty="0" smtClean="0"/>
                        <a:t>.17г</a:t>
                      </a:r>
                      <a:r>
                        <a:rPr lang="bg-BG" sz="1400" u="none" strike="noStrike" dirty="0"/>
                        <a:t>.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/>
                        <a:t>Прогноза</a:t>
                      </a:r>
                    </a:p>
                    <a:p>
                      <a:pPr algn="ctr" fontAlgn="b"/>
                      <a:r>
                        <a:rPr lang="bg-BG" sz="1600" u="none" strike="noStrike" dirty="0" smtClean="0"/>
                        <a:t>2016/2017г</a:t>
                      </a:r>
                      <a:r>
                        <a:rPr lang="bg-BG" sz="1600" u="none" strike="noStrike" dirty="0"/>
                        <a:t>.</a:t>
                      </a:r>
                      <a:endParaRPr lang="bg-BG" sz="1600" b="1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Резерв в </a:t>
                      </a:r>
                      <a:r>
                        <a:rPr lang="ru-RU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начало </a:t>
                      </a:r>
                      <a:r>
                        <a:rPr lang="ru-RU" sz="1400" b="0" i="1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на периода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46208,27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44105,25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37732,80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37732,80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ПРИХОДИ общо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67882,56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73231,42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  <a:r>
                        <a:rPr lang="en-US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5094</a:t>
                      </a:r>
                      <a:r>
                        <a:rPr lang="bg-BG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</a:t>
                      </a:r>
                      <a:r>
                        <a:rPr lang="en-US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62</a:t>
                      </a:r>
                      <a:endParaRPr lang="bg-BG" sz="1400" b="1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  <a:r>
                        <a:rPr lang="en-US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5094</a:t>
                      </a:r>
                      <a:r>
                        <a:rPr lang="bg-BG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</a:t>
                      </a:r>
                      <a:r>
                        <a:rPr lang="en-US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62</a:t>
                      </a:r>
                      <a:endParaRPr lang="bg-BG" sz="1400" b="1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в т.ч. субсидия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30834,28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31271,47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36112,55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36112,55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         такси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36143,00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38605,19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44</a:t>
                      </a:r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52</a:t>
                      </a:r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3,70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44</a:t>
                      </a:r>
                      <a:r>
                        <a:rPr lang="en-US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523</a:t>
                      </a:r>
                      <a:r>
                        <a:rPr lang="bg-BG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,70</a:t>
                      </a:r>
                      <a:endParaRPr lang="bg-BG" sz="1400" b="0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339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Други /дарения, </a:t>
                      </a:r>
                      <a:r>
                        <a:rPr lang="bg-BG" sz="1400" b="0" i="0" u="none" strike="noStrike" dirty="0" err="1" smtClean="0">
                          <a:solidFill>
                            <a:srgbClr val="333333"/>
                          </a:solidFill>
                          <a:latin typeface="Arial"/>
                        </a:rPr>
                        <a:t>възст</a:t>
                      </a:r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. гаранции</a:t>
                      </a:r>
                      <a:r>
                        <a:rPr lang="bg-BG" sz="14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905,28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3354,76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445</a:t>
                      </a:r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8,</a:t>
                      </a:r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37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4458</a:t>
                      </a:r>
                      <a:r>
                        <a:rPr lang="bg-BG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</a:t>
                      </a:r>
                      <a:r>
                        <a:rPr lang="en-US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37</a:t>
                      </a:r>
                      <a:endParaRPr lang="bg-BG" sz="1400" b="0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РАЗХОДИ общо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69985,58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79603,87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65689</a:t>
                      </a:r>
                      <a:r>
                        <a:rPr lang="bg-BG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</a:t>
                      </a:r>
                      <a:r>
                        <a:rPr lang="en-US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  <a:r>
                        <a:rPr lang="bg-BG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  <a:endParaRPr lang="bg-BG" sz="1400" b="1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1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78338,46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в т.ч. заплати/хонорари/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58362,73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54669,16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5558</a:t>
                      </a:r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</a:t>
                      </a:r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44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59822,56</a:t>
                      </a:r>
                      <a:endParaRPr lang="bg-BG" sz="1400" b="0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ремонт</a:t>
                      </a:r>
                      <a:r>
                        <a:rPr lang="bg-BG" sz="14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, ДМА, КМА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3714,91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21824,35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242</a:t>
                      </a:r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</a:t>
                      </a:r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93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11405,54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консумативи </a:t>
                      </a:r>
                      <a:r>
                        <a:rPr lang="bg-BG" sz="14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и материали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7907,94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3110,36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888</a:t>
                      </a:r>
                      <a:r>
                        <a:rPr lang="bg-BG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</a:t>
                      </a:r>
                      <a:r>
                        <a:rPr lang="en-US" sz="1400" b="0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38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7110,36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ФИНАНСОВ</a:t>
                      </a:r>
                      <a:r>
                        <a:rPr lang="bg-BG" sz="1400" b="1" i="0" u="none" strike="noStrike" baseline="0" dirty="0" smtClean="0">
                          <a:solidFill>
                            <a:srgbClr val="333333"/>
                          </a:solidFill>
                          <a:latin typeface="Arial"/>
                        </a:rPr>
                        <a:t> РЕЗУЛТАТ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-2103,02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-6372,45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19404</a:t>
                      </a:r>
                      <a:r>
                        <a:rPr lang="bg-BG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</a:t>
                      </a:r>
                      <a:r>
                        <a:rPr lang="en-US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  <a:endParaRPr lang="bg-BG" sz="1400" b="1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6756,16</a:t>
                      </a:r>
                      <a:endParaRPr lang="bg-BG" sz="1400" b="1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Резерв в края на периода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44105,25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37732,80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57137</a:t>
                      </a:r>
                      <a:r>
                        <a:rPr lang="bg-BG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</a:t>
                      </a:r>
                      <a:r>
                        <a:rPr lang="en-US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67</a:t>
                      </a:r>
                      <a:endParaRPr lang="bg-BG" sz="1400" b="0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  <a:r>
                        <a:rPr lang="en-US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4488</a:t>
                      </a:r>
                      <a:r>
                        <a:rPr lang="bg-BG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,9</a:t>
                      </a:r>
                      <a:r>
                        <a:rPr lang="en-US" sz="1400" b="0" i="1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  <a:endParaRPr lang="bg-BG" sz="1400" b="0" i="1" u="none" strike="noStrike" dirty="0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9768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1600200"/>
          </a:xfrm>
        </p:spPr>
        <p:txBody>
          <a:bodyPr/>
          <a:lstStyle/>
          <a:p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br>
              <a:rPr lang="bg-BG" sz="2000" dirty="0" smtClean="0"/>
            </a:b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ПРИХОДИ, РАЗХОДИ, РЕЗУЛТАТ</a:t>
            </a:r>
            <a:endParaRPr lang="bg-B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7587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758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467513" y="40773350"/>
              <a:ext cx="0" cy="0"/>
            </p14:xfrm>
          </p:contentPart>
        </mc:Choice>
        <mc:Fallback>
          <p:pic>
            <p:nvPicPr>
              <p:cNvPr id="9758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467513" y="40773350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1524000"/>
          </a:xfrm>
        </p:spPr>
        <p:txBody>
          <a:bodyPr/>
          <a:lstStyle/>
          <a:p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 smtClean="0"/>
              <a:t>ПРИХОДНА ЧАСТ</a:t>
            </a:r>
            <a:br>
              <a:rPr lang="bg-BG" sz="2000" dirty="0" smtClean="0"/>
            </a:br>
            <a:endParaRPr lang="bg-B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0966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1447800"/>
          </a:xfrm>
        </p:spPr>
        <p:txBody>
          <a:bodyPr/>
          <a:lstStyle/>
          <a:p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РАЗХОДНА ЧАСТ</a:t>
            </a:r>
            <a:br>
              <a:rPr lang="bg-BG" sz="2000" dirty="0" smtClean="0"/>
            </a:br>
            <a:endParaRPr lang="bg-B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1069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486400" cy="990600"/>
          </a:xfrm>
        </p:spPr>
        <p:txBody>
          <a:bodyPr/>
          <a:lstStyle/>
          <a:p>
            <a:pPr marL="266700" indent="-266700"/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endParaRPr lang="bg-BG" sz="2000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marL="533400" indent="-533400" algn="ctr">
              <a:buFont typeface="Monotype Sorts" pitchFamily="2" charset="2"/>
              <a:buNone/>
            </a:pPr>
            <a:r>
              <a:rPr lang="bg-BG" sz="5400" dirty="0"/>
              <a:t>	 </a:t>
            </a:r>
            <a:r>
              <a:rPr lang="bg-BG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Годишен доклад на РС за учебната 2014 – 2015 г.</a:t>
            </a:r>
            <a:r>
              <a:rPr lang="bg-BG" sz="3200" b="1" dirty="0" smtClean="0"/>
              <a:t> </a:t>
            </a:r>
            <a:endParaRPr lang="bg-BG" sz="3200" b="1" dirty="0"/>
          </a:p>
          <a:p>
            <a:pPr marL="533400" indent="-533400">
              <a:buFont typeface="Monotype Sorts" pitchFamily="2" charset="2"/>
              <a:buNone/>
            </a:pPr>
            <a:r>
              <a:rPr lang="bg-BG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Брой на завършилите учениците: 124 ученика</a:t>
            </a:r>
            <a:r>
              <a:rPr lang="bg-BG" dirty="0" smtClean="0"/>
              <a:t> </a:t>
            </a:r>
            <a:endParaRPr lang="bg-BG" dirty="0"/>
          </a:p>
          <a:p>
            <a:pPr marL="533400" indent="-533400">
              <a:buFont typeface="Monotype Sorts" pitchFamily="2" charset="2"/>
              <a:buNone/>
            </a:pPr>
            <a:r>
              <a:rPr lang="bg-BG" sz="2200" b="1" dirty="0" smtClean="0">
                <a:solidFill>
                  <a:srgbClr val="FF3300"/>
                </a:solidFill>
              </a:rPr>
              <a:t>Общ брой на отработените часове: 3530 часа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b="1" dirty="0" smtClean="0">
                <a:solidFill>
                  <a:srgbClr val="FF3300"/>
                </a:solidFill>
              </a:rPr>
              <a:t>	в т.ч. брой на учебните часове: 2990 </a:t>
            </a:r>
            <a:r>
              <a:rPr lang="bg-BG" sz="2200" b="1" dirty="0" err="1" smtClean="0">
                <a:solidFill>
                  <a:srgbClr val="FF3300"/>
                </a:solidFill>
              </a:rPr>
              <a:t>уч</a:t>
            </a:r>
            <a:r>
              <a:rPr lang="bg-BG" sz="2200" b="1" dirty="0" smtClean="0">
                <a:solidFill>
                  <a:srgbClr val="FF3300"/>
                </a:solidFill>
              </a:rPr>
              <a:t>.часа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dirty="0" smtClean="0"/>
              <a:t>	Училището продължава да осигурява пълен курс на обучение – от предучилищна възраст до </a:t>
            </a:r>
            <a:r>
              <a:rPr lang="en-US" sz="2200" dirty="0" smtClean="0"/>
              <a:t>XII</a:t>
            </a:r>
            <a:r>
              <a:rPr lang="bg-BG" sz="2200" dirty="0" smtClean="0"/>
              <a:t> клас включително в пълния хорариум според стандартите и държавните общообразователни изисквания на МОН.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bg-BG" sz="2200" dirty="0" smtClean="0"/>
              <a:t>Във връзка с нарастването броя на учениците беше реализирано разширение, като се приспособи помещение за допълнителна класна стая. Въпреки това не позволи да се обособи отделно помещение за учителска стая. </a:t>
            </a:r>
            <a:endParaRPr lang="bg-BG" sz="2200" dirty="0"/>
          </a:p>
          <a:p>
            <a:pPr marL="533400" indent="-533400">
              <a:buFont typeface="Monotype Sorts" pitchFamily="2" charset="2"/>
              <a:buNone/>
            </a:pPr>
            <a:endParaRPr lang="bg-BG" sz="2200" dirty="0"/>
          </a:p>
        </p:txBody>
      </p:sp>
      <p:sp>
        <p:nvSpPr>
          <p:cNvPr id="636932" name="Line 4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pic>
        <p:nvPicPr>
          <p:cNvPr id="100864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1447800"/>
          </a:xfrm>
        </p:spPr>
        <p:txBody>
          <a:bodyPr/>
          <a:lstStyle/>
          <a:p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ПРИХОДНА ЧАСТ</a:t>
            </a:r>
            <a:endParaRPr lang="bg-B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117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1600200"/>
          </a:xfrm>
        </p:spPr>
        <p:txBody>
          <a:bodyPr/>
          <a:lstStyle/>
          <a:p>
            <a:r>
              <a:rPr lang="bg-BG" sz="2000" dirty="0" smtClean="0"/>
              <a:t>Българско училище “П.К.Яворов”,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гр.Брюксел</a:t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bg-BG" sz="2000" dirty="0" smtClean="0"/>
              <a:t>РАЗХОДНА ЧАСТ</a:t>
            </a:r>
            <a:endParaRPr lang="bg-B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1273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572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M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JM Template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1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1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JM Template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M Template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M Templat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M Template 4">
        <a:dk1>
          <a:srgbClr val="800000"/>
        </a:dk1>
        <a:lt1>
          <a:srgbClr val="FFFFFF"/>
        </a:lt1>
        <a:dk2>
          <a:srgbClr val="99CCFF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CAE2FF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M Template 5">
        <a:dk1>
          <a:srgbClr val="FFFFFF"/>
        </a:dk1>
        <a:lt1>
          <a:srgbClr val="FFFFFF"/>
        </a:lt1>
        <a:dk2>
          <a:srgbClr val="FFFFCC"/>
        </a:dk2>
        <a:lt2>
          <a:srgbClr val="800000"/>
        </a:lt2>
        <a:accent1>
          <a:srgbClr val="000000"/>
        </a:accent1>
        <a:accent2>
          <a:srgbClr val="000099"/>
        </a:accent2>
        <a:accent3>
          <a:srgbClr val="FFFFFF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M Template 6">
        <a:dk1>
          <a:srgbClr val="800000"/>
        </a:dk1>
        <a:lt1>
          <a:srgbClr val="FFFFFF"/>
        </a:lt1>
        <a:dk2>
          <a:srgbClr val="F8F8F8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FBFBFB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1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1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6408</TotalTime>
  <Words>225</Words>
  <Application>Microsoft Office PowerPoint</Application>
  <PresentationFormat>Affichage à l'écran (4:3)</PresentationFormat>
  <Paragraphs>124</Paragraphs>
  <Slides>14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NJM Template</vt:lpstr>
      <vt:lpstr>Custom Design</vt:lpstr>
      <vt:lpstr>  </vt:lpstr>
      <vt:lpstr>Българско училище “П.К.Яворов”,  гр.Брюксел</vt:lpstr>
      <vt:lpstr>Българско училище “П.К.Яворов”,  гр.Брюксел</vt:lpstr>
      <vt:lpstr>Българско училище “П.К.Яворов”,  гр.Брюксел   ПРИХОДИ, РАЗХОДИ, РЕЗУЛТАТ</vt:lpstr>
      <vt:lpstr>Българско училище “П.К.Яворов”,  гр.Брюксел   ПРИХОДНА ЧАСТ </vt:lpstr>
      <vt:lpstr>Българско училище “П.К.Яворов”,  гр.Брюксел   РАЗХОДНА ЧАСТ </vt:lpstr>
      <vt:lpstr>Българско училище “П.К.Яворов”,  гр.Брюксел</vt:lpstr>
      <vt:lpstr>Българско училище “П.К.Яворов”,  гр.Брюксел   ПРИХОДНА ЧАСТ</vt:lpstr>
      <vt:lpstr>Българско училище “П.К.Яворов”,  гр.Брюксел   РАЗХОДНА ЧАСТ</vt:lpstr>
      <vt:lpstr>Българско училище “П.К.Яворов”,  гр.Брюксел</vt:lpstr>
      <vt:lpstr>Българско училище “П.К.Яворов”,  гр.Брюксел   ПРИХОДНА ЧАСТ</vt:lpstr>
      <vt:lpstr>Българско училище “П.К.Яворов”,  гр.Брюксел   РАЗХОДНА ЧАСТ</vt:lpstr>
      <vt:lpstr>Българско училище “П.К.Яворов”,  гр.Брюксел</vt:lpstr>
      <vt:lpstr>Българско училище “П.К.Яворов”,  гр.Брюксел</vt:lpstr>
    </vt:vector>
  </TitlesOfParts>
  <Company>Njm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SME Consultants’ Professional Development Focal Point</dc:title>
  <dc:creator>Kaminski</dc:creator>
  <cp:lastModifiedBy>Valentina</cp:lastModifiedBy>
  <cp:revision>596</cp:revision>
  <cp:lastPrinted>2001-03-15T17:19:11Z</cp:lastPrinted>
  <dcterms:created xsi:type="dcterms:W3CDTF">2001-02-16T15:08:53Z</dcterms:created>
  <dcterms:modified xsi:type="dcterms:W3CDTF">2017-06-20T14:22:08Z</dcterms:modified>
</cp:coreProperties>
</file>